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6" r:id="rId10"/>
    <p:sldId id="267" r:id="rId11"/>
    <p:sldId id="269" r:id="rId12"/>
    <p:sldId id="270" r:id="rId13"/>
    <p:sldId id="271"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D27CD-B4E0-DEB1-A2D0-323D292BBE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D3BC4F4-438F-FBCA-49F9-84443BF10B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75747AF-DB0D-4BB5-21FC-85C7C1EEF468}"/>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E29FD241-E68B-C8CB-39F8-E45311B0CF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EF30FF-B9E0-F425-0A54-1C96E8FCAE59}"/>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3776830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C5538-293F-BC2B-2031-AEDBCBCB061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24B1C84-DD9E-F0BE-581D-87B3073104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31C77D-4C7E-A7C3-ED0B-897888572132}"/>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F523D75A-A50E-5748-7260-1B89596E95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DDF25E-1E46-133B-D852-E93F0A5DBAC1}"/>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499289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D3520C-88D2-34DC-0B79-8670EB6E488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16F7950-5626-6C04-D6FD-21A439845B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4FF456-3887-3466-1196-E026A8A1B50B}"/>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B9505DA2-CB57-0009-CC84-12EE3619B3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489D35-B0E7-07E9-C5E3-79A8E6B053CC}"/>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3909003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6C23E-0C11-42D2-4422-E42A2674E5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777D40-89E8-60D0-BC8E-F5FAC34675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DFCCB7-2686-2558-5E38-CD25D053C5FC}"/>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2CC1DE53-C2BE-0862-1B2B-CD6238D309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A388EC-5ADF-FC7C-F0C8-C6720BDD4D08}"/>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1679677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64DA0-EB5A-D0E2-7069-6FB7779D3B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461329C-BE9A-55EB-989D-FF49A5E204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88374C-34DA-4E3E-16AA-9C8A0E663EEF}"/>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0346C2B6-8777-E910-1B2D-8F3AA33809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0F0C2D7-2C55-222D-84A9-3AD622DCD56E}"/>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3641910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097DE-8D82-BE26-603F-28B206B4DCC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9CA1EC-A21B-D584-3802-B156E0FDCE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E4912E2-0C0C-B80C-58E6-7BA5700CB1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B9FB43A-9265-1855-FAD5-2677FF390CE9}"/>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6" name="Footer Placeholder 5">
            <a:extLst>
              <a:ext uri="{FF2B5EF4-FFF2-40B4-BE49-F238E27FC236}">
                <a16:creationId xmlns:a16="http://schemas.microsoft.com/office/drawing/2014/main" id="{521A07AC-417B-F6AE-CE51-C8D0C5534C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85D05E-53F8-0D09-5E99-5903D8C2AF77}"/>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1198439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C2A9-CA44-3913-DD96-86DD44303F1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55A82A-F5F4-7546-3C24-86ACEF2B81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D3BA9C-E25C-052E-7C1A-7DCF599DC6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C24B33D-BFA3-E1DB-D8BE-29B2B1AC3C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2604D1-850B-9802-828D-E9064AD6EF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40325F1-CBBC-0715-C73A-C606303D9D4D}"/>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8" name="Footer Placeholder 7">
            <a:extLst>
              <a:ext uri="{FF2B5EF4-FFF2-40B4-BE49-F238E27FC236}">
                <a16:creationId xmlns:a16="http://schemas.microsoft.com/office/drawing/2014/main" id="{8090C118-9068-642D-D4CB-9D40D951F7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04EE776-E2FA-6824-6155-31CEDC285AF5}"/>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746134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7E6EE-069E-DA8D-6D8E-E71B99C6CE3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54D0D6A-D6C0-49EE-C60E-2720CFA92DEC}"/>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4" name="Footer Placeholder 3">
            <a:extLst>
              <a:ext uri="{FF2B5EF4-FFF2-40B4-BE49-F238E27FC236}">
                <a16:creationId xmlns:a16="http://schemas.microsoft.com/office/drawing/2014/main" id="{644CFBE5-CBC9-4D5F-D5F6-E927607F5A2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488217C-CABB-A42C-AC66-E68F3923701E}"/>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2649009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B6CD9A-6836-B0AC-FD43-E309BCB12AC5}"/>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3" name="Footer Placeholder 2">
            <a:extLst>
              <a:ext uri="{FF2B5EF4-FFF2-40B4-BE49-F238E27FC236}">
                <a16:creationId xmlns:a16="http://schemas.microsoft.com/office/drawing/2014/main" id="{DA74AC27-2753-49E0-CEAE-475E58CB0D4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2B776B7-3E82-E10E-483D-7F9324BA3EB4}"/>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748814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A5257-3AB9-41A9-C7E5-871AC5671B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FB793F2-7562-E808-F0D2-2A923A0FC8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259811-5B8C-0994-869D-DA5A0FF069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430283-2578-7634-53C5-3E9E8A54FDDA}"/>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6" name="Footer Placeholder 5">
            <a:extLst>
              <a:ext uri="{FF2B5EF4-FFF2-40B4-BE49-F238E27FC236}">
                <a16:creationId xmlns:a16="http://schemas.microsoft.com/office/drawing/2014/main" id="{8D32F62D-9D2C-6E5B-F9D8-0C8A067BA5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5D815F-FD92-21D0-EAC0-1879D0692D6B}"/>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2344390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EF4D2-C50F-EFB7-F0F0-A42CF49FEF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AF84405-7C4A-0B8F-F89D-5B0E3F580C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B6F0F52-CB52-DD14-41A9-356D39AAE8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5A705D-59F3-8CC9-A9AB-3023A0070879}"/>
              </a:ext>
            </a:extLst>
          </p:cNvPr>
          <p:cNvSpPr>
            <a:spLocks noGrp="1"/>
          </p:cNvSpPr>
          <p:nvPr>
            <p:ph type="dt" sz="half" idx="10"/>
          </p:nvPr>
        </p:nvSpPr>
        <p:spPr/>
        <p:txBody>
          <a:bodyPr/>
          <a:lstStyle/>
          <a:p>
            <a:fld id="{E98C78FB-46CF-45D3-8811-2DDD703A161A}" type="datetimeFigureOut">
              <a:rPr lang="en-IN" smtClean="0"/>
              <a:t>29-07-2023</a:t>
            </a:fld>
            <a:endParaRPr lang="en-IN"/>
          </a:p>
        </p:txBody>
      </p:sp>
      <p:sp>
        <p:nvSpPr>
          <p:cNvPr id="6" name="Footer Placeholder 5">
            <a:extLst>
              <a:ext uri="{FF2B5EF4-FFF2-40B4-BE49-F238E27FC236}">
                <a16:creationId xmlns:a16="http://schemas.microsoft.com/office/drawing/2014/main" id="{8F3BBBCD-480D-8686-7881-478B479FC5D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4232F3-9E4B-8366-670C-FFFA4C5B229E}"/>
              </a:ext>
            </a:extLst>
          </p:cNvPr>
          <p:cNvSpPr>
            <a:spLocks noGrp="1"/>
          </p:cNvSpPr>
          <p:nvPr>
            <p:ph type="sldNum" sz="quarter" idx="12"/>
          </p:nvPr>
        </p:nvSpPr>
        <p:spPr/>
        <p:txBody>
          <a:bodyPr/>
          <a:lstStyle/>
          <a:p>
            <a:fld id="{619BCBBB-1365-4CE2-8E8E-2E4C33047E8B}" type="slidenum">
              <a:rPr lang="en-IN" smtClean="0"/>
              <a:t>‹#›</a:t>
            </a:fld>
            <a:endParaRPr lang="en-IN"/>
          </a:p>
        </p:txBody>
      </p:sp>
    </p:spTree>
    <p:extLst>
      <p:ext uri="{BB962C8B-B14F-4D97-AF65-F5344CB8AC3E}">
        <p14:creationId xmlns:p14="http://schemas.microsoft.com/office/powerpoint/2010/main" val="3215477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517550-BCA2-B496-0D99-7F95B9139C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4BAF946-BCC1-701A-A3A0-4D1A7275AB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BCC745-708F-5D2F-890D-0933B55A1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8C78FB-46CF-45D3-8811-2DDD703A161A}" type="datetimeFigureOut">
              <a:rPr lang="en-IN" smtClean="0"/>
              <a:t>29-07-2023</a:t>
            </a:fld>
            <a:endParaRPr lang="en-IN"/>
          </a:p>
        </p:txBody>
      </p:sp>
      <p:sp>
        <p:nvSpPr>
          <p:cNvPr id="5" name="Footer Placeholder 4">
            <a:extLst>
              <a:ext uri="{FF2B5EF4-FFF2-40B4-BE49-F238E27FC236}">
                <a16:creationId xmlns:a16="http://schemas.microsoft.com/office/drawing/2014/main" id="{BDC762EE-3DE7-1952-A9B8-EF8475FC03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774D244-0B8F-8ACB-BED0-CDB7393FA0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9BCBBB-1365-4CE2-8E8E-2E4C33047E8B}" type="slidenum">
              <a:rPr lang="en-IN" smtClean="0"/>
              <a:t>‹#›</a:t>
            </a:fld>
            <a:endParaRPr lang="en-IN"/>
          </a:p>
        </p:txBody>
      </p:sp>
    </p:spTree>
    <p:extLst>
      <p:ext uri="{BB962C8B-B14F-4D97-AF65-F5344CB8AC3E}">
        <p14:creationId xmlns:p14="http://schemas.microsoft.com/office/powerpoint/2010/main" val="20917383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1/relationships/webextension" Target="../webextensions/webextension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2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4" name="Picture 23" descr="A close-up of a business card&#10;&#10;Description automatically generated">
            <a:extLst>
              <a:ext uri="{FF2B5EF4-FFF2-40B4-BE49-F238E27FC236}">
                <a16:creationId xmlns:a16="http://schemas.microsoft.com/office/drawing/2014/main" id="{1C9B6A9D-61D3-9C44-23BD-F53EB33E5E0A}"/>
              </a:ext>
            </a:extLst>
          </p:cNvPr>
          <p:cNvPicPr>
            <a:picLocks noChangeAspect="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Tree>
    <p:extLst>
      <p:ext uri="{BB962C8B-B14F-4D97-AF65-F5344CB8AC3E}">
        <p14:creationId xmlns:p14="http://schemas.microsoft.com/office/powerpoint/2010/main" val="2779816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690444" y="2168190"/>
            <a:ext cx="5641675" cy="1101221"/>
          </a:xfrm>
          <a:prstGeom prst="rect">
            <a:avLst/>
          </a:prstGeom>
        </p:spPr>
        <p:txBody>
          <a:bodyPr vert="horz" lIns="91440" tIns="45720" rIns="91440" bIns="45720" rtlCol="0" anchor="t">
            <a:normAutofit/>
          </a:bodyPr>
          <a:lstStyle/>
          <a:p>
            <a:pPr algn="ctr">
              <a:lnSpc>
                <a:spcPct val="90000"/>
              </a:lnSpc>
              <a:spcBef>
                <a:spcPct val="0"/>
              </a:spcBef>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Sales by Shipping Type:</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90000"/>
              </a:lnSpc>
              <a:spcBef>
                <a:spcPct val="0"/>
              </a:spcBef>
              <a:spcAft>
                <a:spcPts val="800"/>
              </a:spcAft>
            </a:pPr>
            <a:endParaRPr lang="en-US" sz="32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52457" y="2842132"/>
            <a:ext cx="4391024" cy="2682000"/>
          </a:xfrm>
          <a:prstGeom prst="rect">
            <a:avLst/>
          </a:prstGeom>
        </p:spPr>
        <p:txBody>
          <a:bodyPr vert="horz" lIns="91440" tIns="45720" rIns="91440" bIns="45720" rtlCol="0">
            <a:normAutofit fontScale="92500"/>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First class shipping contributes 1.74 million in sales (15.1% of total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Second class shipping records 2.22 million in sales (19.22% of total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Standard class shipping leads with 6.98 million in sales (60.51% of total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First class shipping accounts for 1.74 million in sales (15.1% of total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94905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4" name="TextBox 3">
            <a:extLst>
              <a:ext uri="{FF2B5EF4-FFF2-40B4-BE49-F238E27FC236}">
                <a16:creationId xmlns:a16="http://schemas.microsoft.com/office/drawing/2014/main" id="{9679460A-8E6E-DED0-8CBA-171336CC0124}"/>
              </a:ext>
            </a:extLst>
          </p:cNvPr>
          <p:cNvSpPr txBox="1"/>
          <p:nvPr/>
        </p:nvSpPr>
        <p:spPr>
          <a:xfrm>
            <a:off x="596660" y="2234240"/>
            <a:ext cx="9135373" cy="4247317"/>
          </a:xfrm>
          <a:prstGeom prst="rect">
            <a:avLst/>
          </a:prstGeom>
          <a:noFill/>
        </p:spPr>
        <p:txBody>
          <a:bodyPr wrap="square" rtlCol="0">
            <a:spAutoFit/>
          </a:bodyPr>
          <a:lstStyle/>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Improve Delivery Efficiency:</a:t>
            </a:r>
            <a:r>
              <a:rPr lang="en-IN" sz="1800" dirty="0">
                <a:solidFill>
                  <a:schemeClr val="bg1"/>
                </a:solidFill>
                <a:effectLst/>
                <a:latin typeface="Segoe UI" panose="020B0502040204020203" pitchFamily="34" charset="0"/>
                <a:ea typeface="Times New Roman" panose="02020603050405020304" pitchFamily="18" charset="0"/>
              </a:rPr>
              <a:t> </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a:solidFill>
                  <a:schemeClr val="bg1"/>
                </a:solidFill>
                <a:effectLst/>
                <a:latin typeface="Segoe UI" panose="020B0502040204020203" pitchFamily="34" charset="0"/>
                <a:ea typeface="Times New Roman" panose="02020603050405020304" pitchFamily="18" charset="0"/>
              </a:rPr>
              <a:t>The data shows a YoY decline in late delivery sales, indicating a potential area for improvement. By streamlining logistics, optimizing supply chain management, and offering expedited shipping options, the client can enhance delivery efficiency. This will lead to higher customer satisfaction and loyalty, ultimately driving increased sales.</a:t>
            </a:r>
            <a:endParaRPr lang="en-IN" sz="18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Targeted Marketing Strategies:</a:t>
            </a:r>
            <a:r>
              <a:rPr lang="en-IN" sz="1800" dirty="0">
                <a:solidFill>
                  <a:schemeClr val="bg1"/>
                </a:solidFill>
                <a:effectLst/>
                <a:latin typeface="Segoe UI" panose="020B0502040204020203" pitchFamily="34" charset="0"/>
                <a:ea typeface="Times New Roman" panose="02020603050405020304" pitchFamily="18" charset="0"/>
              </a:rPr>
              <a:t> </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a:solidFill>
                  <a:schemeClr val="bg1"/>
                </a:solidFill>
                <a:effectLst/>
                <a:latin typeface="Segoe UI" panose="020B0502040204020203" pitchFamily="34" charset="0"/>
                <a:ea typeface="Times New Roman" panose="02020603050405020304" pitchFamily="18" charset="0"/>
              </a:rPr>
              <a:t>To capitalize on top-performing states and boost sales in bottom-performing states, the client can implement targeted marketing strategies. Allocating additional marketing resources to strong-performing states and tailoring advertising campaigns to resonate with local preferences can further strengthen the client's market presence. For states with lower sales, market penetration efforts and personalized promotions could be deployed to attract potential customers.</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
        <p:nvSpPr>
          <p:cNvPr id="5" name="TextBox 4">
            <a:extLst>
              <a:ext uri="{FF2B5EF4-FFF2-40B4-BE49-F238E27FC236}">
                <a16:creationId xmlns:a16="http://schemas.microsoft.com/office/drawing/2014/main" id="{2D4F157F-F0E3-094B-DA42-3C22B8F1AFEF}"/>
              </a:ext>
            </a:extLst>
          </p:cNvPr>
          <p:cNvSpPr txBox="1"/>
          <p:nvPr/>
        </p:nvSpPr>
        <p:spPr>
          <a:xfrm>
            <a:off x="596660" y="885646"/>
            <a:ext cx="8564592" cy="830997"/>
          </a:xfrm>
          <a:prstGeom prst="rect">
            <a:avLst/>
          </a:prstGeom>
          <a:solidFill>
            <a:srgbClr val="002060"/>
          </a:solidFill>
        </p:spPr>
        <p:txBody>
          <a:bodyPr wrap="square" rtlCol="0">
            <a:spAutoFit/>
          </a:bodyPr>
          <a:lstStyle/>
          <a:p>
            <a:pPr algn="just"/>
            <a:r>
              <a:rPr lang="en-US" sz="4800" dirty="0">
                <a:solidFill>
                  <a:schemeClr val="bg1"/>
                </a:solidFill>
                <a:latin typeface="Segoe UI Black" panose="020B0A02040204020203" pitchFamily="34" charset="0"/>
                <a:ea typeface="Segoe UI Black" panose="020B0A02040204020203" pitchFamily="34" charset="0"/>
              </a:rPr>
              <a:t>How to Increase Sales: -</a:t>
            </a:r>
            <a:endParaRPr lang="en-IN" sz="4800" dirty="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1931858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4" name="TextBox 3">
            <a:extLst>
              <a:ext uri="{FF2B5EF4-FFF2-40B4-BE49-F238E27FC236}">
                <a16:creationId xmlns:a16="http://schemas.microsoft.com/office/drawing/2014/main" id="{9679460A-8E6E-DED0-8CBA-171336CC0124}"/>
              </a:ext>
            </a:extLst>
          </p:cNvPr>
          <p:cNvSpPr txBox="1"/>
          <p:nvPr/>
        </p:nvSpPr>
        <p:spPr>
          <a:xfrm>
            <a:off x="734683" y="1923689"/>
            <a:ext cx="9135373" cy="3970318"/>
          </a:xfrm>
          <a:prstGeom prst="rect">
            <a:avLst/>
          </a:prstGeom>
          <a:noFill/>
        </p:spPr>
        <p:txBody>
          <a:bodyPr wrap="square" rtlCol="0">
            <a:spAutoFit/>
          </a:bodyPr>
          <a:lstStyle/>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Enhance Product Offerings and Personalization</a:t>
            </a:r>
            <a:r>
              <a:rPr lang="en-IN" sz="1800" dirty="0">
                <a:solidFill>
                  <a:schemeClr val="bg1"/>
                </a:solidFill>
                <a:effectLst/>
                <a:latin typeface="Segoe UI" panose="020B0502040204020203" pitchFamily="34" charset="0"/>
                <a:ea typeface="Times New Roman" panose="02020603050405020304" pitchFamily="18" charset="0"/>
              </a:rPr>
              <a:t>:</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a:solidFill>
                  <a:schemeClr val="bg1"/>
                </a:solidFill>
                <a:effectLst/>
                <a:latin typeface="Segoe UI" panose="020B0502040204020203" pitchFamily="34" charset="0"/>
                <a:ea typeface="Times New Roman" panose="02020603050405020304" pitchFamily="18" charset="0"/>
              </a:rPr>
              <a:t>The client can explore opportunities to expand and diversify their product offerings. By introducing new products or variations of existing ones, they can cater to a broader customer base and capture niche markets. Additionally, offering personalized experiences, such as personalized recommendations and targeted promotions based on customer preferences, can create a more engaging shopping journey, driving customer loyalty and repeat sales.</a:t>
            </a:r>
            <a:endParaRPr lang="en-IN" sz="18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Utilize Sales by Shipping Type Insights</a:t>
            </a:r>
            <a:r>
              <a:rPr lang="en-IN" sz="1800" dirty="0">
                <a:solidFill>
                  <a:schemeClr val="bg1"/>
                </a:solidFill>
                <a:effectLst/>
                <a:latin typeface="Segoe UI" panose="020B0502040204020203" pitchFamily="34" charset="0"/>
                <a:ea typeface="Times New Roman" panose="02020603050405020304" pitchFamily="18" charset="0"/>
              </a:rPr>
              <a:t>: </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err="1">
                <a:solidFill>
                  <a:schemeClr val="bg1"/>
                </a:solidFill>
                <a:effectLst/>
                <a:latin typeface="Segoe UI" panose="020B0502040204020203" pitchFamily="34" charset="0"/>
                <a:ea typeface="Times New Roman" panose="02020603050405020304" pitchFamily="18" charset="0"/>
              </a:rPr>
              <a:t>Analyzing</a:t>
            </a:r>
            <a:r>
              <a:rPr lang="en-IN" sz="1800" dirty="0">
                <a:solidFill>
                  <a:schemeClr val="bg1"/>
                </a:solidFill>
                <a:effectLst/>
                <a:latin typeface="Segoe UI" panose="020B0502040204020203" pitchFamily="34" charset="0"/>
                <a:ea typeface="Times New Roman" panose="02020603050405020304" pitchFamily="18" charset="0"/>
              </a:rPr>
              <a:t> sales by shipping type reveals that standard class shipping accounts for the majority of sales. The client can leverage this insight to optimize shipping options and pricing. Offering free or discounted standard shipping for certain order values may incentivize customers to spend more, further boosting sales.</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507530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4" name="TextBox 3">
            <a:extLst>
              <a:ext uri="{FF2B5EF4-FFF2-40B4-BE49-F238E27FC236}">
                <a16:creationId xmlns:a16="http://schemas.microsoft.com/office/drawing/2014/main" id="{9679460A-8E6E-DED0-8CBA-171336CC0124}"/>
              </a:ext>
            </a:extLst>
          </p:cNvPr>
          <p:cNvSpPr txBox="1"/>
          <p:nvPr/>
        </p:nvSpPr>
        <p:spPr>
          <a:xfrm>
            <a:off x="726057" y="1720840"/>
            <a:ext cx="9135373" cy="3416320"/>
          </a:xfrm>
          <a:prstGeom prst="rect">
            <a:avLst/>
          </a:prstGeom>
          <a:noFill/>
        </p:spPr>
        <p:txBody>
          <a:bodyPr wrap="square" rtlCol="0">
            <a:spAutoFit/>
          </a:bodyPr>
          <a:lstStyle/>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Capitalize on Profit Margin Increase</a:t>
            </a:r>
            <a:r>
              <a:rPr lang="en-IN" sz="1800" dirty="0">
                <a:solidFill>
                  <a:schemeClr val="bg1"/>
                </a:solidFill>
                <a:effectLst/>
                <a:latin typeface="Segoe UI" panose="020B0502040204020203" pitchFamily="34" charset="0"/>
                <a:ea typeface="Times New Roman" panose="02020603050405020304" pitchFamily="18" charset="0"/>
              </a:rPr>
              <a:t>: </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a:solidFill>
                  <a:schemeClr val="bg1"/>
                </a:solidFill>
                <a:effectLst/>
                <a:latin typeface="Segoe UI" panose="020B0502040204020203" pitchFamily="34" charset="0"/>
                <a:ea typeface="Times New Roman" panose="02020603050405020304" pitchFamily="18" charset="0"/>
              </a:rPr>
              <a:t>The YoY increase in profit margin indicates effective cost management. The client can use this positive performance to reassess pricing strategies and explore opportunities to maintain or increase product prices without compromising customer value. Strategic price adjustments can positively impact overall revenue and profitability.</a:t>
            </a:r>
            <a:endParaRPr lang="en-IN" sz="1800" dirty="0">
              <a:solidFill>
                <a:schemeClr val="bg1"/>
              </a:solidFill>
              <a:effectLst/>
              <a:latin typeface="Times New Roman" panose="02020603050405020304" pitchFamily="18" charset="0"/>
              <a:ea typeface="Times New Roman" panose="02020603050405020304" pitchFamily="18" charset="0"/>
            </a:endParaRPr>
          </a:p>
          <a:p>
            <a:pPr marL="342900" lvl="0" indent="-342900" algn="just">
              <a:tabLst>
                <a:tab pos="457200" algn="l"/>
              </a:tabLst>
            </a:pPr>
            <a:r>
              <a:rPr lang="en-IN" sz="1800" b="1" u="sng" dirty="0">
                <a:solidFill>
                  <a:schemeClr val="bg1"/>
                </a:solidFill>
                <a:effectLst/>
                <a:latin typeface="Segoe UI" panose="020B0502040204020203" pitchFamily="34" charset="0"/>
                <a:ea typeface="Times New Roman" panose="02020603050405020304" pitchFamily="18" charset="0"/>
              </a:rPr>
              <a:t>Leverage Regional Sales Insights</a:t>
            </a:r>
            <a:r>
              <a:rPr lang="en-IN" sz="1800" dirty="0">
                <a:solidFill>
                  <a:schemeClr val="bg1"/>
                </a:solidFill>
                <a:effectLst/>
                <a:latin typeface="Segoe UI" panose="020B0502040204020203" pitchFamily="34" charset="0"/>
                <a:ea typeface="Times New Roman" panose="02020603050405020304" pitchFamily="18" charset="0"/>
              </a:rPr>
              <a:t>: </a:t>
            </a:r>
          </a:p>
          <a:p>
            <a:pPr marL="342900" lvl="0" indent="-342900" algn="just">
              <a:tabLst>
                <a:tab pos="457200" algn="l"/>
              </a:tabLst>
            </a:pPr>
            <a:endParaRPr lang="en-IN" sz="1800" dirty="0">
              <a:solidFill>
                <a:schemeClr val="bg1"/>
              </a:solidFill>
              <a:effectLst/>
              <a:latin typeface="Segoe UI" panose="020B0502040204020203" pitchFamily="34" charset="0"/>
              <a:ea typeface="Times New Roman" panose="02020603050405020304" pitchFamily="18" charset="0"/>
            </a:endParaRPr>
          </a:p>
          <a:p>
            <a:pPr marL="342900" lvl="0" indent="-342900" algn="just">
              <a:tabLst>
                <a:tab pos="457200" algn="l"/>
              </a:tabLst>
            </a:pPr>
            <a:r>
              <a:rPr lang="en-IN" dirty="0">
                <a:solidFill>
                  <a:schemeClr val="bg1"/>
                </a:solidFill>
                <a:latin typeface="Segoe UI" panose="020B0502040204020203" pitchFamily="34" charset="0"/>
                <a:ea typeface="Times New Roman" panose="02020603050405020304" pitchFamily="18" charset="0"/>
              </a:rPr>
              <a:t>	</a:t>
            </a:r>
            <a:r>
              <a:rPr lang="en-IN" sz="1800" dirty="0">
                <a:solidFill>
                  <a:schemeClr val="bg1"/>
                </a:solidFill>
                <a:effectLst/>
                <a:latin typeface="Segoe UI" panose="020B0502040204020203" pitchFamily="34" charset="0"/>
                <a:ea typeface="Times New Roman" panose="02020603050405020304" pitchFamily="18" charset="0"/>
              </a:rPr>
              <a:t>By understanding the sales distribution across regions, the client can tailor marketing efforts and product assortments to cater to regional preferences and demands. Investing in regional-specific marketing campaigns and promotions can yield better results and increase sales in each target region.</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32883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4" name="TextBox 3">
            <a:extLst>
              <a:ext uri="{FF2B5EF4-FFF2-40B4-BE49-F238E27FC236}">
                <a16:creationId xmlns:a16="http://schemas.microsoft.com/office/drawing/2014/main" id="{9679460A-8E6E-DED0-8CBA-171336CC0124}"/>
              </a:ext>
            </a:extLst>
          </p:cNvPr>
          <p:cNvSpPr txBox="1"/>
          <p:nvPr/>
        </p:nvSpPr>
        <p:spPr>
          <a:xfrm>
            <a:off x="691551" y="2963044"/>
            <a:ext cx="9135373" cy="1754326"/>
          </a:xfrm>
          <a:prstGeom prst="rect">
            <a:avLst/>
          </a:prstGeom>
          <a:noFill/>
        </p:spPr>
        <p:txBody>
          <a:bodyPr wrap="square" rtlCol="0">
            <a:spAutoFit/>
          </a:bodyPr>
          <a:lstStyle/>
          <a:p>
            <a:pPr algn="just">
              <a:spcBef>
                <a:spcPts val="1500"/>
              </a:spcBef>
            </a:pPr>
            <a:r>
              <a:rPr lang="en-IN" sz="1800" dirty="0">
                <a:solidFill>
                  <a:schemeClr val="bg1"/>
                </a:solidFill>
                <a:effectLst/>
                <a:latin typeface="Segoe UI" panose="020B0502040204020203" pitchFamily="34" charset="0"/>
                <a:ea typeface="Times New Roman" panose="02020603050405020304" pitchFamily="18" charset="0"/>
              </a:rPr>
              <a:t>In conclusion, the data provides valuable insights that can guide the client in increasing sales. By focusing on delivery efficiency, targeted marketing, product offerings, personalization, shipping strategies, and regional considerations, the client can enhance their market position and drive sales growth. Regular monitoring and data analysis will be essential to measure the impact of implemented strategies and make data-driven decisions for continued success.</a:t>
            </a:r>
            <a:endParaRPr lang="en-IN" sz="1800" dirty="0">
              <a:solidFill>
                <a:schemeClr val="bg1"/>
              </a:solidFill>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E8B5305D-9D0F-583C-6AC1-EB88A4F4BA08}"/>
              </a:ext>
            </a:extLst>
          </p:cNvPr>
          <p:cNvSpPr txBox="1"/>
          <p:nvPr/>
        </p:nvSpPr>
        <p:spPr>
          <a:xfrm>
            <a:off x="691551" y="2084717"/>
            <a:ext cx="8504208" cy="707886"/>
          </a:xfrm>
          <a:prstGeom prst="rect">
            <a:avLst/>
          </a:prstGeom>
          <a:noFill/>
        </p:spPr>
        <p:txBody>
          <a:bodyPr wrap="square" rtlCol="0">
            <a:spAutoFit/>
          </a:bodyPr>
          <a:lstStyle/>
          <a:p>
            <a:pPr algn="just"/>
            <a:r>
              <a:rPr lang="en-US" sz="4000" dirty="0">
                <a:solidFill>
                  <a:schemeClr val="bg1"/>
                </a:solidFill>
                <a:latin typeface="Segoe UI Black" panose="020B0A02040204020203" pitchFamily="34" charset="0"/>
                <a:ea typeface="Segoe UI Black" panose="020B0A02040204020203" pitchFamily="34" charset="0"/>
              </a:rPr>
              <a:t>CONCLUSION</a:t>
            </a:r>
            <a:endParaRPr lang="en-IN" sz="4000" dirty="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982421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2" name="TextBox 1">
            <a:extLst>
              <a:ext uri="{FF2B5EF4-FFF2-40B4-BE49-F238E27FC236}">
                <a16:creationId xmlns:a16="http://schemas.microsoft.com/office/drawing/2014/main" id="{E8B5305D-9D0F-583C-6AC1-EB88A4F4BA08}"/>
              </a:ext>
            </a:extLst>
          </p:cNvPr>
          <p:cNvSpPr txBox="1"/>
          <p:nvPr/>
        </p:nvSpPr>
        <p:spPr>
          <a:xfrm>
            <a:off x="1466850" y="2557733"/>
            <a:ext cx="9258300" cy="1938992"/>
          </a:xfrm>
          <a:prstGeom prst="rect">
            <a:avLst/>
          </a:prstGeom>
          <a:noFill/>
        </p:spPr>
        <p:txBody>
          <a:bodyPr wrap="square" rtlCol="0">
            <a:spAutoFit/>
          </a:bodyPr>
          <a:lstStyle/>
          <a:p>
            <a:pPr algn="just"/>
            <a:r>
              <a:rPr lang="en-US" sz="12000" dirty="0">
                <a:solidFill>
                  <a:schemeClr val="bg1"/>
                </a:solidFill>
                <a:latin typeface="Segoe UI Black" panose="020B0A02040204020203" pitchFamily="34" charset="0"/>
                <a:ea typeface="Segoe UI Black" panose="020B0A02040204020203" pitchFamily="34" charset="0"/>
              </a:rPr>
              <a:t>THANKYOU</a:t>
            </a:r>
            <a:endParaRPr lang="en-IN" sz="12000" dirty="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1023075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Microsoft Power BI">
                <a:extLst>
                  <a:ext uri="{FF2B5EF4-FFF2-40B4-BE49-F238E27FC236}">
                    <a16:creationId xmlns:a16="http://schemas.microsoft.com/office/drawing/2014/main" id="{294B9356-2ABB-CB85-A58E-23A2AA734272}"/>
                  </a:ext>
                </a:extLst>
              </p:cNvPr>
              <p:cNvGraphicFramePr>
                <a:graphicFrameLocks noGrp="1"/>
              </p:cNvGraphicFramePr>
              <p:nvPr>
                <p:extLst>
                  <p:ext uri="{D42A27DB-BD31-4B8C-83A1-F6EECF244321}">
                    <p14:modId xmlns:p14="http://schemas.microsoft.com/office/powerpoint/2010/main" val="2326284880"/>
                  </p:ext>
                </p:extLst>
              </p:nvPr>
            </p:nvGraphicFramePr>
            <p:xfrm>
              <a:off x="0" y="715993"/>
              <a:ext cx="12192000" cy="6142007"/>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title="Microsoft Power BI">
                <a:extLst>
                  <a:ext uri="{FF2B5EF4-FFF2-40B4-BE49-F238E27FC236}">
                    <a16:creationId xmlns:a16="http://schemas.microsoft.com/office/drawing/2014/main" id="{294B9356-2ABB-CB85-A58E-23A2AA734272}"/>
                  </a:ext>
                </a:extLst>
              </p:cNvPr>
              <p:cNvPicPr>
                <a:picLocks noGrp="1" noRot="1" noChangeAspect="1" noMove="1" noResize="1" noEditPoints="1" noAdjustHandles="1" noChangeArrowheads="1" noChangeShapeType="1"/>
              </p:cNvPicPr>
              <p:nvPr/>
            </p:nvPicPr>
            <p:blipFill>
              <a:blip r:embed="rId3"/>
              <a:stretch>
                <a:fillRect/>
              </a:stretch>
            </p:blipFill>
            <p:spPr>
              <a:xfrm>
                <a:off x="0" y="715993"/>
                <a:ext cx="12192000" cy="6142007"/>
              </a:xfrm>
              <a:prstGeom prst="rect">
                <a:avLst/>
              </a:prstGeom>
            </p:spPr>
          </p:pic>
        </mc:Fallback>
      </mc:AlternateContent>
      <p:sp>
        <p:nvSpPr>
          <p:cNvPr id="3" name="TextBox 2">
            <a:extLst>
              <a:ext uri="{FF2B5EF4-FFF2-40B4-BE49-F238E27FC236}">
                <a16:creationId xmlns:a16="http://schemas.microsoft.com/office/drawing/2014/main" id="{C728B0EF-A88E-58F0-1123-DD9628893D4B}"/>
              </a:ext>
            </a:extLst>
          </p:cNvPr>
          <p:cNvSpPr txBox="1"/>
          <p:nvPr/>
        </p:nvSpPr>
        <p:spPr>
          <a:xfrm>
            <a:off x="1035170" y="60385"/>
            <a:ext cx="10394831" cy="584775"/>
          </a:xfrm>
          <a:prstGeom prst="rect">
            <a:avLst/>
          </a:prstGeom>
          <a:solidFill>
            <a:srgbClr val="002060"/>
          </a:solidFill>
          <a:ln>
            <a:solidFill>
              <a:schemeClr val="bg1"/>
            </a:solidFill>
          </a:ln>
          <a:effectLst>
            <a:glow rad="139700">
              <a:schemeClr val="accent1">
                <a:satMod val="175000"/>
                <a:alpha val="40000"/>
              </a:schemeClr>
            </a:glow>
          </a:effectLst>
          <a:scene3d>
            <a:camera prst="orthographicFront"/>
            <a:lightRig rig="threePt" dir="t"/>
          </a:scene3d>
          <a:sp3d>
            <a:bevelT w="139700" h="139700" prst="divot"/>
          </a:sp3d>
        </p:spPr>
        <p:txBody>
          <a:bodyPr wrap="square" rtlCol="0">
            <a:spAutoFit/>
          </a:bodyPr>
          <a:lstStyle/>
          <a:p>
            <a:r>
              <a:rPr lang="en-US" sz="3200" b="1" i="0" dirty="0">
                <a:solidFill>
                  <a:schemeClr val="bg1"/>
                </a:solidFill>
                <a:effectLst/>
                <a:latin typeface="Segoe UI Black" panose="020B0A02040204020203" pitchFamily="34" charset="0"/>
                <a:ea typeface="Segoe UI Black" panose="020B0A02040204020203" pitchFamily="34" charset="0"/>
              </a:rPr>
              <a:t>Explore Live Data Visuals: Connected to the Source</a:t>
            </a:r>
            <a:endParaRPr lang="en-IN" sz="3200" b="1" dirty="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1927367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9"/>
          <a:stretch/>
        </p:blipFill>
        <p:spPr>
          <a:xfrm>
            <a:off x="0" y="0"/>
            <a:ext cx="12192000" cy="6858000"/>
          </a:xfrm>
          <a:prstGeom prst="rect">
            <a:avLst/>
          </a:prstGeom>
        </p:spPr>
      </p:pic>
      <p:sp>
        <p:nvSpPr>
          <p:cNvPr id="4" name="TextBox 3">
            <a:extLst>
              <a:ext uri="{FF2B5EF4-FFF2-40B4-BE49-F238E27FC236}">
                <a16:creationId xmlns:a16="http://schemas.microsoft.com/office/drawing/2014/main" id="{9679460A-8E6E-DED0-8CBA-171336CC0124}"/>
              </a:ext>
            </a:extLst>
          </p:cNvPr>
          <p:cNvSpPr txBox="1"/>
          <p:nvPr/>
        </p:nvSpPr>
        <p:spPr>
          <a:xfrm>
            <a:off x="1994140" y="2915728"/>
            <a:ext cx="8504208" cy="2570672"/>
          </a:xfrm>
          <a:prstGeom prst="rect">
            <a:avLst/>
          </a:prstGeom>
          <a:noFill/>
        </p:spPr>
        <p:txBody>
          <a:bodyPr wrap="square" rtlCol="0">
            <a:spAutoFit/>
          </a:bodyPr>
          <a:lstStyle/>
          <a:p>
            <a:pPr algn="just"/>
            <a:r>
              <a:rPr lang="en-IN" sz="2000" kern="0" dirty="0">
                <a:solidFill>
                  <a:schemeClr val="bg1"/>
                </a:solidFill>
                <a:effectLst/>
                <a:latin typeface="Segoe UI" panose="020B0502040204020203" pitchFamily="34" charset="0"/>
                <a:ea typeface="Times New Roman" panose="02020603050405020304" pitchFamily="18" charset="0"/>
              </a:rPr>
              <a:t> In this report, we present the sales insights obtained from a comprehensive Power BI dashboard analysis for your Ecommerce company. The data provides a clear understanding of the company's performance, highlighting key metrics such as YTD sales, profit, quantity, and profit margin. Additionally, we have analysed YoY comparisons and sales performance by delivery status, state, region, and shipping type. These insights will serve as valuable indicators of the company's success and areas for improvement.</a:t>
            </a:r>
            <a:endParaRPr lang="en-IN" sz="2000" dirty="0">
              <a:solidFill>
                <a:schemeClr val="bg1"/>
              </a:solidFill>
            </a:endParaRPr>
          </a:p>
        </p:txBody>
      </p:sp>
      <p:sp>
        <p:nvSpPr>
          <p:cNvPr id="5" name="TextBox 4">
            <a:extLst>
              <a:ext uri="{FF2B5EF4-FFF2-40B4-BE49-F238E27FC236}">
                <a16:creationId xmlns:a16="http://schemas.microsoft.com/office/drawing/2014/main" id="{2D4F157F-F0E3-094B-DA42-3C22B8F1AFEF}"/>
              </a:ext>
            </a:extLst>
          </p:cNvPr>
          <p:cNvSpPr txBox="1"/>
          <p:nvPr/>
        </p:nvSpPr>
        <p:spPr>
          <a:xfrm>
            <a:off x="1994140" y="1869056"/>
            <a:ext cx="8504208" cy="707886"/>
          </a:xfrm>
          <a:prstGeom prst="rect">
            <a:avLst/>
          </a:prstGeom>
          <a:noFill/>
        </p:spPr>
        <p:txBody>
          <a:bodyPr wrap="square" rtlCol="0">
            <a:spAutoFit/>
          </a:bodyPr>
          <a:lstStyle/>
          <a:p>
            <a:pPr algn="just"/>
            <a:r>
              <a:rPr lang="en-US" sz="4000" dirty="0">
                <a:solidFill>
                  <a:schemeClr val="bg1"/>
                </a:solidFill>
                <a:latin typeface="Segoe UI Black" panose="020B0A02040204020203" pitchFamily="34" charset="0"/>
                <a:ea typeface="Segoe UI Black" panose="020B0A02040204020203" pitchFamily="34" charset="0"/>
              </a:rPr>
              <a:t>INTRODUCTION</a:t>
            </a:r>
            <a:endParaRPr lang="en-IN" sz="4000" dirty="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3774370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410203" y="2260612"/>
            <a:ext cx="5641675" cy="885788"/>
          </a:xfrm>
          <a:prstGeom prst="rect">
            <a:avLst/>
          </a:prstGeom>
        </p:spPr>
        <p:txBody>
          <a:bodyPr vert="horz" lIns="91440" tIns="45720" rIns="91440" bIns="45720" rtlCol="0" anchor="t">
            <a:normAutofit/>
          </a:bodyPr>
          <a:lstStyle/>
          <a:p>
            <a:pPr>
              <a:lnSpc>
                <a:spcPct val="90000"/>
              </a:lnSpc>
              <a:spcBef>
                <a:spcPct val="0"/>
              </a:spcBef>
              <a:spcAft>
                <a:spcPts val="800"/>
              </a:spcAft>
            </a:pPr>
            <a:r>
              <a:rPr lang="en-US" sz="4000" dirty="0">
                <a:solidFill>
                  <a:schemeClr val="bg1"/>
                </a:solidFill>
                <a:latin typeface="Segoe UI Black" panose="020B0A02040204020203" pitchFamily="34" charset="0"/>
                <a:ea typeface="Segoe UI Black" panose="020B0A02040204020203" pitchFamily="34" charset="0"/>
              </a:rPr>
              <a:t>YTD Sales and Profit:</a:t>
            </a: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81826" y="3146400"/>
            <a:ext cx="4391024" cy="2682000"/>
          </a:xfrm>
          <a:prstGeom prst="rect">
            <a:avLst/>
          </a:prstGeom>
        </p:spPr>
        <p:txBody>
          <a:bodyPr vert="horz" lIns="91440" tIns="45720" rIns="91440" bIns="45720" rtlCol="0">
            <a:normAutofit/>
          </a:bodyPr>
          <a:lstStyle/>
          <a:p>
            <a:pPr marL="342900" lvl="0" indent="-228600">
              <a:lnSpc>
                <a:spcPct val="90000"/>
              </a:lnSpc>
              <a:spcAft>
                <a:spcPts val="800"/>
              </a:spcAft>
              <a:buSzPts val="1000"/>
              <a:buFont typeface="Arial" panose="020B0604020202020204" pitchFamily="34" charset="0"/>
              <a:buChar char="•"/>
              <a:tabLst>
                <a:tab pos="457200" algn="l"/>
              </a:tabLst>
            </a:pPr>
            <a:r>
              <a:rPr lang="en-US" sz="1700">
                <a:solidFill>
                  <a:schemeClr val="bg1">
                    <a:alpha val="80000"/>
                  </a:schemeClr>
                </a:solidFill>
              </a:rPr>
              <a:t>The year-to-date (YTD) sales stand at an impressive 11.53 million, showcasing the company's strong revenue performance.</a:t>
            </a:r>
          </a:p>
          <a:p>
            <a:pPr marL="342900" lvl="0" indent="-228600">
              <a:lnSpc>
                <a:spcPct val="90000"/>
              </a:lnSpc>
              <a:spcAft>
                <a:spcPts val="800"/>
              </a:spcAft>
              <a:buSzPts val="1000"/>
              <a:buFont typeface="Arial" panose="020B0604020202020204" pitchFamily="34" charset="0"/>
              <a:buChar char="•"/>
              <a:tabLst>
                <a:tab pos="457200" algn="l"/>
              </a:tabLst>
            </a:pPr>
            <a:r>
              <a:rPr lang="en-US" sz="1700">
                <a:solidFill>
                  <a:schemeClr val="bg1">
                    <a:alpha val="80000"/>
                  </a:schemeClr>
                </a:solidFill>
              </a:rPr>
              <a:t>Concurrently, YTD profit amounts to 1.34 million, indicating efficient cost management and healthy financial results.</a:t>
            </a:r>
          </a:p>
          <a:p>
            <a:pPr marL="342900" lvl="0" indent="-228600">
              <a:lnSpc>
                <a:spcPct val="90000"/>
              </a:lnSpc>
              <a:spcAft>
                <a:spcPts val="800"/>
              </a:spcAft>
              <a:buSzPts val="1000"/>
              <a:buFont typeface="Arial" panose="020B0604020202020204" pitchFamily="34" charset="0"/>
              <a:buChar char="•"/>
              <a:tabLst>
                <a:tab pos="457200" algn="l"/>
              </a:tabLst>
            </a:pPr>
            <a:r>
              <a:rPr lang="en-US" sz="1700">
                <a:solidFill>
                  <a:schemeClr val="bg1">
                    <a:alpha val="80000"/>
                  </a:schemeClr>
                </a:solidFill>
              </a:rPr>
              <a:t>The YTD quantity of 107K signifies the volume of goods sold during the current period, showcasing a steady flow of sales.</a:t>
            </a:r>
          </a:p>
        </p:txBody>
      </p:sp>
    </p:spTree>
    <p:extLst>
      <p:ext uri="{BB962C8B-B14F-4D97-AF65-F5344CB8AC3E}">
        <p14:creationId xmlns:p14="http://schemas.microsoft.com/office/powerpoint/2010/main" val="4051980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981826" y="2398634"/>
            <a:ext cx="5641675" cy="885788"/>
          </a:xfrm>
          <a:prstGeom prst="rect">
            <a:avLst/>
          </a:prstGeom>
        </p:spPr>
        <p:txBody>
          <a:bodyPr vert="horz" lIns="91440" tIns="45720" rIns="91440" bIns="45720" rtlCol="0" anchor="t">
            <a:normAutofit/>
          </a:bodyPr>
          <a:lstStyle/>
          <a:p>
            <a:pPr>
              <a:lnSpc>
                <a:spcPct val="90000"/>
              </a:lnSpc>
              <a:spcBef>
                <a:spcPct val="0"/>
              </a:spcBef>
              <a:spcAft>
                <a:spcPts val="800"/>
              </a:spcAft>
            </a:pPr>
            <a:r>
              <a:rPr lang="en-IN" sz="40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Profit Margin:</a:t>
            </a:r>
            <a:endParaRPr lang="en-IN" sz="4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90000"/>
              </a:lnSpc>
              <a:spcBef>
                <a:spcPct val="0"/>
              </a:spcBef>
              <a:spcAft>
                <a:spcPts val="800"/>
              </a:spcAft>
            </a:pPr>
            <a:endParaRPr lang="en-US" sz="40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93994" y="3428728"/>
            <a:ext cx="4391024" cy="2682000"/>
          </a:xfrm>
          <a:prstGeom prst="rect">
            <a:avLst/>
          </a:prstGeom>
        </p:spPr>
        <p:txBody>
          <a:bodyPr vert="horz" lIns="91440" tIns="45720" rIns="91440" bIns="45720" rtlCol="0">
            <a:normAutofit/>
          </a:bodyPr>
          <a:lstStyle/>
          <a:p>
            <a:pPr lvl="0">
              <a:lnSpc>
                <a:spcPct val="107000"/>
              </a:lnSpc>
              <a:spcAft>
                <a:spcPts val="800"/>
              </a:spcAft>
              <a:buSzPts val="1000"/>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company's profit margin stands at a commendable 11.28%, highlighting its ability to generate profit relative to sales revenue.</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01863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187012" y="1909398"/>
            <a:ext cx="5641675" cy="1929355"/>
          </a:xfrm>
          <a:prstGeom prst="rect">
            <a:avLst/>
          </a:prstGeom>
        </p:spPr>
        <p:txBody>
          <a:bodyPr vert="horz" lIns="91440" tIns="45720" rIns="91440" bIns="45720" rtlCol="0" anchor="t">
            <a:normAutofit/>
          </a:bodyPr>
          <a:lstStyle/>
          <a:p>
            <a:pPr algn="ctr">
              <a:lnSpc>
                <a:spcPct val="107000"/>
              </a:lnSpc>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Year-on-Year (YoY) </a:t>
            </a:r>
          </a:p>
          <a:p>
            <a:pPr algn="ctr">
              <a:lnSpc>
                <a:spcPct val="107000"/>
              </a:lnSpc>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Performance:</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90000"/>
              </a:lnSpc>
              <a:spcBef>
                <a:spcPct val="0"/>
              </a:spcBef>
              <a:spcAft>
                <a:spcPts val="800"/>
              </a:spcAft>
            </a:pPr>
            <a:endParaRPr lang="en-US" sz="32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93994" y="3428728"/>
            <a:ext cx="4391024" cy="2682000"/>
          </a:xfrm>
          <a:prstGeom prst="rect">
            <a:avLst/>
          </a:prstGeom>
        </p:spPr>
        <p:txBody>
          <a:bodyPr vert="horz" lIns="91440" tIns="45720" rIns="91440" bIns="45720" rtlCol="0">
            <a:normAutofit fontScale="85000" lnSpcReduction="20000"/>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While there has been a slight reduction of 0.83% in sales from the previous year to the current year, the company remains competitive in a dynamic market.</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On the positive side, there is a notable increase of 4.5% in profit, indicating successful business strategies in optimizing profitability.</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Despite a reduction of 7.29% in quantity, the company's profit margin shows an encouraging rise of 5.37%, reflecting effective cost controls.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52187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690444" y="1598847"/>
            <a:ext cx="5641675" cy="1929355"/>
          </a:xfrm>
          <a:prstGeom prst="rect">
            <a:avLst/>
          </a:prstGeom>
        </p:spPr>
        <p:txBody>
          <a:bodyPr vert="horz" lIns="91440" tIns="45720" rIns="91440" bIns="45720" rtlCol="0" anchor="t">
            <a:normAutofit/>
          </a:bodyPr>
          <a:lstStyle/>
          <a:p>
            <a:pPr>
              <a:lnSpc>
                <a:spcPct val="107000"/>
              </a:lnSpc>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Sales by Delivery Status:</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90000"/>
              </a:lnSpc>
              <a:spcBef>
                <a:spcPct val="0"/>
              </a:spcBef>
              <a:spcAft>
                <a:spcPts val="800"/>
              </a:spcAft>
            </a:pPr>
            <a:endParaRPr lang="en-US" sz="32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52457" y="2842132"/>
            <a:ext cx="4391024" cy="2682000"/>
          </a:xfrm>
          <a:prstGeom prst="rect">
            <a:avLst/>
          </a:prstGeom>
        </p:spPr>
        <p:txBody>
          <a:bodyPr vert="horz" lIns="91440" tIns="45720" rIns="91440" bIns="45720" rtlCol="0">
            <a:normAutofit fontScale="85000" lnSpcReduction="10000"/>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Late delivery sales for the YTD period amount to 6.24 million, with a YoY decline of 4.86%.</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Advance shipping records 2.71 million in sales, showcasing an 8.01% YoY increase.</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Shipping on time captures 2.06 million in sales, with a marginal decline of 1.18% YoY.</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Shipping cancellations amount to 519,533 in sales, experiencing a YoY increase of 9.65%.</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35071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690444" y="1598847"/>
            <a:ext cx="5641675" cy="1929355"/>
          </a:xfrm>
          <a:prstGeom prst="rect">
            <a:avLst/>
          </a:prstGeom>
        </p:spPr>
        <p:txBody>
          <a:bodyPr vert="horz" lIns="91440" tIns="45720" rIns="91440" bIns="45720" rtlCol="0" anchor="t">
            <a:normAutofit/>
          </a:bodyPr>
          <a:lstStyle/>
          <a:p>
            <a:pPr>
              <a:lnSpc>
                <a:spcPct val="107000"/>
              </a:lnSpc>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Top 5 and Bottom 5 States by Sales per Order:</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90000"/>
              </a:lnSpc>
              <a:spcBef>
                <a:spcPct val="0"/>
              </a:spcBef>
              <a:spcAft>
                <a:spcPts val="800"/>
              </a:spcAft>
            </a:pPr>
            <a:endParaRPr lang="en-US" sz="32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52457" y="2842132"/>
            <a:ext cx="4391024" cy="2682000"/>
          </a:xfrm>
          <a:prstGeom prst="rect">
            <a:avLst/>
          </a:prstGeom>
        </p:spPr>
        <p:txBody>
          <a:bodyPr vert="horz" lIns="91440" tIns="45720" rIns="91440" bIns="45720" rtlCol="0">
            <a:normAutofit fontScale="92500" lnSpcReduction="20000"/>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California leads with 4.17 million in sales per order, followed by New York with 2.6 million, and Texas with 2.3 million.</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Pennsylvania records 1.4 million in sales per order, and Washington follows closely with 1.2 million.</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In contrast, South Dakota has the lowest sales per order with 23K, with Maine at 20K, North Dakota at 16K, West Virginia at 9K, and Wyoming at 2K.</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2950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D4F157F-F0E3-094B-DA42-3C22B8F1AFEF}"/>
              </a:ext>
            </a:extLst>
          </p:cNvPr>
          <p:cNvSpPr txBox="1"/>
          <p:nvPr/>
        </p:nvSpPr>
        <p:spPr>
          <a:xfrm>
            <a:off x="6891510" y="1969783"/>
            <a:ext cx="5641675" cy="1101221"/>
          </a:xfrm>
          <a:prstGeom prst="rect">
            <a:avLst/>
          </a:prstGeom>
        </p:spPr>
        <p:txBody>
          <a:bodyPr vert="horz" lIns="91440" tIns="45720" rIns="91440" bIns="45720" rtlCol="0" anchor="t">
            <a:normAutofit/>
          </a:bodyPr>
          <a:lstStyle/>
          <a:p>
            <a:pPr>
              <a:lnSpc>
                <a:spcPct val="107000"/>
              </a:lnSpc>
              <a:spcAft>
                <a:spcPts val="800"/>
              </a:spcAft>
            </a:pPr>
            <a:r>
              <a:rPr lang="en-IN" sz="3200" b="1"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YTD Sales by Region:</a:t>
            </a:r>
            <a:endParaRPr lang="en-IN"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90000"/>
              </a:lnSpc>
              <a:spcBef>
                <a:spcPct val="0"/>
              </a:spcBef>
              <a:spcAft>
                <a:spcPts val="800"/>
              </a:spcAft>
            </a:pPr>
            <a:endParaRPr lang="en-US" sz="3200" dirty="0">
              <a:solidFill>
                <a:schemeClr val="bg1"/>
              </a:solidFill>
              <a:latin typeface="Segoe UI Black" panose="020B0A02040204020203" pitchFamily="34" charset="0"/>
              <a:ea typeface="Segoe UI Black" panose="020B0A02040204020203" pitchFamily="34" charset="0"/>
            </a:endParaRPr>
          </a:p>
        </p:txBody>
      </p:sp>
      <p:pic>
        <p:nvPicPr>
          <p:cNvPr id="3" name="Picture 2" descr="A city skyline with tall buildings">
            <a:extLst>
              <a:ext uri="{FF2B5EF4-FFF2-40B4-BE49-F238E27FC236}">
                <a16:creationId xmlns:a16="http://schemas.microsoft.com/office/drawing/2014/main" id="{7D433416-9015-A7F8-F85E-AE2719A96976}"/>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l="13756" r="35498"/>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4">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5">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6">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9679460A-8E6E-DED0-8CBA-171336CC0124}"/>
              </a:ext>
            </a:extLst>
          </p:cNvPr>
          <p:cNvSpPr txBox="1"/>
          <p:nvPr/>
        </p:nvSpPr>
        <p:spPr>
          <a:xfrm>
            <a:off x="6952457" y="2842132"/>
            <a:ext cx="4391024" cy="2682000"/>
          </a:xfrm>
          <a:prstGeom prst="rect">
            <a:avLst/>
          </a:prstGeom>
        </p:spPr>
        <p:txBody>
          <a:bodyPr vert="horz" lIns="91440" tIns="45720" rIns="91440" bIns="45720" rtlCol="0">
            <a:normAutofit fontScale="92500" lnSpcReduction="10000"/>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South region accounts for 1.87 million in sales (16.17% of total YTD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West region records 3.72 million in sales (32.22% of total YTD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Central region captures 2.67 million in sales (23.19% of total YTD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0" dirty="0">
                <a:solidFill>
                  <a:schemeClr val="bg1"/>
                </a:solidFill>
                <a:effectLst/>
                <a:latin typeface="Segoe UI" panose="020B0502040204020203" pitchFamily="34" charset="0"/>
                <a:ea typeface="Times New Roman" panose="02020603050405020304" pitchFamily="18" charset="0"/>
                <a:cs typeface="Times New Roman" panose="02020603050405020304" pitchFamily="18" charset="0"/>
              </a:rPr>
              <a:t>The East region showcases 3.28 million in sales (28.42% of total YTD sales).</a:t>
            </a:r>
            <a:endParaRPr lang="en-IN"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9209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webextension1.xml><?xml version="1.0" encoding="utf-8"?>
<we:webextension xmlns:we="http://schemas.microsoft.com/office/webextensions/webextension/2010/11" id="{B9B6FC31-64C5-444F-9E6E-2A814E69CFEE}">
  <we:reference id="wa200003233" version="2.0.0.3" store="en-US" storeType="OMEX"/>
  <we:alternateReferences>
    <we:reference id="WA200003233" version="2.0.0.3" store="WA200003233" storeType="OMEX"/>
  </we:alternateReferences>
  <we:properties>
    <we:property name="pptInsertionSessionID" value="&quot;CF62D59D-BD9D-4620-B755-1D3C88E92EF7&quot;"/>
    <we:property name="reportUrl" value="&quot;/groups/me/reports/8d9faedd-39c0-42bb-96c5-69d046f8d2e6/ReportSection?bookmarkGuid=c71af7f0-4393-46df-a896-e85869459211&amp;bookmarkUsage=1&amp;ctid=b20167f5-deb9-449c-980e-8ddd40be8e61&amp;fromEntryPoint=export&quot;"/>
    <we:property name="reportName" value="&quot;ECOMMERCE sales Report&quot;"/>
    <we:property name="reportState" value="&quot;CONNECTED&quot;"/>
    <we:property name="embedUrl" value="&quot;/reportEmbed?reportId=8d9faedd-39c0-42bb-96c5-69d046f8d2e6&amp;config=eyJjbHVzdGVyVXJsIjoiaHR0cHM6Ly9XQUJJLUlORElBLUNFTlRSQUwtQS1QUklNQVJZLXJlZGlyZWN0LmFuYWx5c2lzLndpbmRvd3MubmV0IiwiZW1iZWRGZWF0dXJlcyI6eyJtb2Rlcm5FbWJlZCI6dHJ1ZSwidXNhZ2VNZXRyaWNzVk5leHQiOnRydWV9fQ%3D%3D&amp;disableSensitivityBanner=true&quot;"/>
    <we:property name="pageName" value="&quot;ReportSection&quot;"/>
    <we:property name="pageDisplayName" value="&quot;DASHBOARD&quot;"/>
    <we:property name="datasetId" value="&quot;33e6741a-80b9-419e-a769-e2fb96c2de6f&quot;"/>
    <we:property name="backgroundColor" value="&quot;#DED2A6&quot;"/>
    <we:property name="bookmark" value="&quot;H4sIAAAAAAAAA+1cbW/bOBL+K4G/9A7IHfj+0m/b7BZYYLvXa4oeFociGJJDR7uO5Upyt7lF/vuNJCdNUid2HCd1Wn0oammY4bxxZh6S9l+jVNSzCZz+Cic4ej56UZZ/nED1xx4f7Y+mV9+ZhFpbprUxzgQBkjlFo8pZU5TTevT8r1ED1Ribd0U9h0nLkF7+9/3+CCaT1zBunzJMatwfzbCqyylMiv9hP5hITTXHs/0RfppNygpalocNNNiy/UjD6ZlE4f+UNCPEpviIhxib/u0bnJVVc/68P6r7T51IV2kts27Cg3LaQDElxu07Y1gOSgT0SjPvktYY2/e5mDSLIeH0p0+zivQhLU9nrVl+SB9hGjGNOqErrOvFDK8Q6nnVSf7TFcJhOa8ivsHckaZN0ZwSH4zlyQkS4ShBA6MzMsLrqiQTddTf3v64dwgTMl5LOC7/PKiQzJJGz9nZe3pTF9PxZGHFz+q97UWMULXileF30r9Vg/6grBJWL047TX4sqnPDiP1rwj6YFiQ2Eb0PkiklueIopA3IVTfXrfrUx0D/X1Go5SWdciCjRssEM9w4r9lK9x2QFcdlVUSaZ38xtB357jzYyCIvq/Kk+5vF6qjn4cMcq9PRdWMdnhPo87/PP9zKqWVxbrsu0PdgmvaKpt4rppkGdyvgHweH7/b+Jv5Og3sLsLP9CxZ4mcU1838eT8vvECdkrW72g3IyP5mu8Gn/0Al5zY2doM/qvU4CIi0kyQVO0qid6l9rBtcP43GFYzhfk1eJdxMSrwtZt3F2RE9HXah35Jfz6UIU1gYgmaecjZ7rLnp6S4lLlt3YOcT4P8fYLprO1tNUnGv48zV96u27o1MLwgRv4XAepmdn3Tq8nrnWkucOlrld3qvpjLcOWFScl91qtGBsMIl5m5NzijMn2pi/x/qNlx17QHEybQPksfwXv8iKCFXvt3cwmXfVkpj+UpAmffLrXtNAwYT4pR35fgtuu9B7uTRLvLLU4g8hwiuqysdLCt3+6qJ7/4yyZilbmV7uXKWBxh4cQ9WsWar59Wy6XeO38dh3WET8/VIrtfD/6fqhv/ac77tMHDRigiQZRBElMOe835U2rPzt6Btowy5p0bdhUpgcTDAigXI2AQYUO2LyTtCjnyNx2IrNWybaQAhC8xQDQkbpQnabdp1We4E8KIsuMbAeuVzNq8FPTSg/LelhY2ZOehczeJ1sVMKEHXEENe9H9JiL5mkH/2U1+uhHzYQynv5lSj0+cJ71puEgIJADIRkTbc5MIurVDhxAyABCBhAygJABhAwgZAAhOwFCmEoGbKR2GLOPzrvA9K40YtS+fwuN2GU1+kYsJoyBTE1oRGqBTLGdQX69pFvGISraGC1oLjg3TjuCEHHTxtMToAk5aM2M1pEzyfrGczMcYlKQwhsFmumocmQRYEc80TbwH5rTpx37Fzr0ga84CM0IP4LKHpBSD6523g2BkCNlLRaj4AgEPyyDJAcEMiCQAYEMCGRAIAMC2SoC6ZLK0Yc59MMHALI1ACIddyZDDMYbqbTQGXZmJ5g69yffgV3osDgBScmwgMIxFtFqF5xRO2JuEnPbuAMlJz15kNxLqVxctIibtJtJpGQl4QSRgglOcyXucf6hUCeqceCctUpByr4/TdkBN/QIcO8VVONiS774SrF/XZN+BZjEowlGChlFZFZ7ALtpUFhkEjxKJ1kQQUcEMAMGGTDIgEEGDDJgkO8Dg+xW8R1wxQJXUGk3aEEpFj23wmWZdqXRbXvyWb/PfvL0u6xl2iw6rYBaRcGBZYs6CmbWuCPyOC64IvCWUUdI0itQMUWdqCGMnHO/aYOprOSOSe29cZZwmyekvDnqYM7FGBwBmRyS0Y6q2+pzp+0l39tdknBCaaI6PaqpWM+X3Tx87GR825dRHr0wtEcpuyLMbddDH1uW+92bnBUfy6bvXXcil1754tANpfNN+ecdmsCNV9/ikjK3zFkembGOceOMDxvfGTRGuSiBM7CU1JxCvwZa3qWl/lip8A2Oi83iOZXTeXOX/m8H4vkereCaZuxDOXP0PmoeDaMgDllbkzcN5axUzoxxkMlTOGeN4h43OB4Y/U6I2szTl8h3rWz90MKV0/E9pPses8AuHYzd+Wrek0PUJzBbsvGbNZOJ8ohX2kuMPm3+fV4nNXrHBNeMkBKYpA3co8fnzkHiwoscTc4I2q3GvY8V0nFeNyWRj2ocn+B0o4t99aSI3d7ZZ8VHxHLc2b+btFVs1k9aYE8vU0fGTu+lO13PXkBdxGfnG5RnNxSri/2yBzdMX7QcM15nblBmz8HHLOLGR1gsOxmZ9y47zS1VLWVXn3zcGGhBC6mFSqiScE4TOtWr71+9LWe/foVDj4c/sfjiMKD/OYdv96hibZM+4L72TUZ/9AOJFRB1IdU3VcdX5ukA1b2AyO6o/vjI5SKOu8XHE0htRczBqswwWyY3vj6dmUDCLD5DMBBiSAAbgyAXfJAKeBaCae9FYGz178gMFeDGCvDFWcxQAYYKsDtpcKgAX60CBJ+SAmBOBctlQhvD6p98+h73TOrjYjajmDzq5h02ULdrzcWN3ayMDF4bLn3OMWie+WYtRMduGYwv5009g4ivYYpL4DzFD0xT69FbIX3383sXgP7s7P8Qr86x/k8AAA==&quot;"/>
    <we:property name="initialStateBookmark" value="&quot;H4sIAAAAAAAAA+1cbW/bOBL+K4G/9A7IHfgust/abAssdvuySdHD4lAYQ3LoaNexXEnuNrfIf7+RZKdJ6sSO46ROqw9BLJIezhtn5iFp/T2IeTUdw+lrOMHB08HzovjzBMo/9/hgfzCZt71588urZ4e/DF8/e/WCmotpnReTavD070EN5Qjr93k1g3FDgRr/+2F/AOPxWxg1TwnGFe4PplhWxQTG+f+wG0xddTnDs/0Bfp6OixIakkc11NiQ/UTD6Znm5v+WNCOEOv+ERxjqrvUQp0VZL573B1X3qWXpcl9DrJ3woJjUkE+IcNNmDEteCY9OaeZs1BpD057ycT0f4k9ffJ6WJA9JeTpt9PAsfoJJwDhomS6xquYzvEKoZmXL+YtLHUfFrAx4iKntmtR5fUp0MBQnJ0gdwwg1DM5ICW/LglTU9v7+7qe9IxiT8pqO4+KvgxJJLXHwlJ19oJYqn4zGcy1+Ee9dx2KAsmGv8H+Q/I0Y9IWijFg+P20l+SkvF4oR+1eYvTcpiG3qdM5LppTkiqOQmUeu2rlulKc6Bvp/SaCGlrTKggwaMyaY4cY6zVaa74C0OCrKPNA8+/Ohzcj3C2cjjbwsi5P2O/PlUM38xxmWp4OryjpadNDn3xYfbqTUkFjornX0PZjEvbyu9vJJosHtCvjXwdH7vX+If9LgTgPsbP+cBF4kcUX9X8bT8jvCMWmrnf2gGM9OJits2j20TF4xY8vok2qv5YC65pykHMdx0Ez1Zk3nejYalTiCxZq83Hk7JvEqk1XjZ0N6Grau3na/nE3mrLDGAUk9xXTwVLfe02lKXNDsxsYhwv85xmbRtLqexHwh4c9X5Km2b45WLPBjvIHCwk3Pztp1eDVyrcXPLTRzM7+XwxlvDDBPMS/b1ZiBybyJzGUpWqs4s6Lx+Tus33DRsAfkJ5PGQR7KfuGrqIhQdnZ7D+NZmy2J6K85SdIFv7aZBgomxK/NyA9bMNu53Mu5WWKVpRq/DxZeUVY+XpLo9lcn3btHlDVT2crwcussDTT24BjKes1Uza9G0+0qv/HHrsKizj8ulFJz+5+u7/prz/mhjcReI0aIkkEQQQKz1rldKcOK34ffQRl2QYquDJPCJG+8ERGUzSKgR7EjKm8ZHf4ciMJWdN4Q0Qa8F5rH4BESSuuT3bTqzLQTyL3K0EYGmUMuV9Oq8XPti89LatiQmJXOhgROxywoYfyOGIKK9yE9prx+3M5/UYzO+1EzoYyjv0Shx3nOk97UHQR4MiBEY0KWEpOIerUBexDSg5AehPQgpAchPQjpQchOgBCmooEsUDmMyQXrrGd6VwoxKt+/h0LsohhdIRYiBk+qJjQitUCm2M4gv47TLeMQFbIQMtBccG6stgQhwqaFpyNA45PXmhmtA2eSdYXnZjjERC+FMwo000GlwALAjliiKeA/1qeP2/fPZegcX3EQmhF+BJUcIIUeXG28axwhBYpaLATBEQh+ZAyi7BFIj0B6BNIjkB6B9AhkqwikDSrDjzPohvcAZGsARFpuTYLgjTNSaaET7MxOMFXuj74CO5dhfgISo2EehWUsYKatt0btiLqJzW3jDpSc5ORecielsmFeIm5SbkYRYyYJJ4jojbeaK3GH8w+FOlKOA2uzTCmIyXWnKTtghg4B7r2CcpRvyRbfyPevStKtABN5MN5IIYMILNMOINvUKTJkEhxKK5kXXgcEMD0G6TFIj0F6DNJjkB8Dg+xW8u1xxRxXUGo3mIFSLDieCZtk3JVCt6nJp90++8njr7KWSTOvtDxqFQQHljLUQTCzxh2RhzHBJYa3jDp8lE6BCjHoSAVh4Jy7TQtMlUlumdTOGZsRbnOElDdHHczaELwlIJN8NNpSdlt97rS94HuzSSKOKUyUp8OKkvVs2c3Dhw7GN/0Y5cETQ3OUsivM3HQ99KF5udu9yWn+qai72nUnYumlHw5dkzoPi79uUQRuvPrml5R5xmzGAzOZZdxY4/zGdwaNUTZI4AwyCmpWoVsDLe/SUn+oUHiIo3wzf47FZFbfpv7bAX++Qym4pho7V04cnQuaB8PIiX3SmUmbunJSKiXGOMjoyJ2TRnGHGxz3jH7H1FvP4tfId61ofd/MFZPRHbj7EaPALh2M3fpq3qND1CcwXbLxmzSTkeKIU9pJDC5u/nteKzU6ywTXjJASmKgN3KHG59ZC5MKJFExKCNquxr0P5dJhVtUFdQ8rHJ3gZKOLfdU4D+3e2RfBB0Ry1Oq/nbQRbNpNmmPXX8S2G1u5l+50PXkOVR6eLDYoz65JVuf7ZfeumC5pWWacTtygTI6DC0mEjY+wWLIyMOdssppnlLVUtvrk41pH81pILVREFYW1mtCpXn3/6l0xff0NDj3u/8Tiq8OA7nUO3+9Rxdoqvcd97euU/uAHEisg6pyr7yqPr4zTHso7AZHdEf3hkcu5H7eLj0eQOhMh+UwlhiljcuPr04kJJMziEngDPvgIsDEIst55qYAnIZh2TnjGVr9Hps8A12aAr85i+gzQZ4DdCYN9BvhmGcC7GBUAs8pnXEbMgl/9yqcfcc+kOs6nU/LJYTtvv4G6XW3Ob+wmZaR32nDpUgpe88Q3KyFacstgfDGrqykEfAsTXALnyX9gEhuL3gjp29fvDdpJiJd8ng1u+ELzUr7zDYCzs/8D89z0GB9QAAA=&quot;"/>
    <we:property name="isFiltersActionButtonVisible" value="true"/>
    <we:property name="reportEmbeddedTime" value="&quot;2023-07-29T05:16:14.260Z&quot;"/>
    <we:property name="creatorTenantId" value="&quot;b20167f5-deb9-449c-980e-8ddd40be8e61&quot;"/>
    <we:property name="creatorUserId" value="&quot;10032002942559A6&quot;"/>
    <we:property name="creatorSessionId" value="&quot;c1b2067f-a9bf-4f3e-b5c8-dfb27869f28b&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0</TotalTime>
  <Words>1017</Words>
  <Application>Microsoft Office PowerPoint</Application>
  <PresentationFormat>Widescreen</PresentationFormat>
  <Paragraphs>55</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Segoe UI</vt:lpstr>
      <vt:lpstr>Segoe UI Black</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vikas kashyap</dc:creator>
  <cp:lastModifiedBy>vikas kashyap</cp:lastModifiedBy>
  <cp:revision>1</cp:revision>
  <dcterms:created xsi:type="dcterms:W3CDTF">2023-07-29T05:13:06Z</dcterms:created>
  <dcterms:modified xsi:type="dcterms:W3CDTF">2023-07-29T06:27:56Z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2023-07-29T06:27:45Z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b20167f5-deb9-449c-980e-8ddd40be8e61</vt:lpwstr>
  </property>
  <property fmtid="{D5CDD505-2E9C-101B-9397-08002B2CF9AE}" pid="7" name="MSIP_Label_defa4170-0d19-0005-0004-bc88714345d2_ActionId">
    <vt:lpwstr>ff84c0dc-bf18-456d-8c51-3d0698a15a36</vt:lpwstr>
  </property>
  <property fmtid="{D5CDD505-2E9C-101B-9397-08002B2CF9AE}" pid="8" name="MSIP_Label_defa4170-0d19-0005-0004-bc88714345d2_ContentBits">
    <vt:lpwstr>0</vt:lpwstr>
  </property>
</Properties>
</file>

<file path=docProps/thumbnail.jpeg>
</file>